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2" r:id="rId7"/>
    <p:sldId id="275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>
        <p:scale>
          <a:sx n="87" d="100"/>
          <a:sy n="87" d="100"/>
        </p:scale>
        <p:origin x="-12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18" y="-8993"/>
            <a:ext cx="9361040" cy="7054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536" y="908720"/>
            <a:ext cx="7848872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algn="ctr">
              <a:spcBef>
                <a:spcPts val="95"/>
              </a:spcBef>
            </a:pPr>
            <a:r>
              <a:rPr sz="2800" b="1" spc="-5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Муниципальное</a:t>
            </a:r>
            <a:r>
              <a:rPr sz="2800" b="1" spc="1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lang="ru-RU"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бюджетное</a:t>
            </a:r>
          </a:p>
          <a:p>
            <a:pPr marL="26034" algn="ctr">
              <a:spcBef>
                <a:spcPts val="95"/>
              </a:spcBef>
            </a:pPr>
            <a:r>
              <a:rPr lang="ru-RU"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общеобразовательное</a:t>
            </a:r>
            <a:r>
              <a:rPr sz="2800" b="1" spc="1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учреждение</a:t>
            </a:r>
            <a:endParaRPr lang="ru-RU" sz="2800" b="1" spc="-1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nuet script" panose="02000503030000020003" pitchFamily="2" charset="0"/>
              <a:cs typeface="Times New Roman"/>
            </a:endParaRPr>
          </a:p>
          <a:p>
            <a:pPr marL="26034" algn="ctr">
              <a:spcBef>
                <a:spcPts val="95"/>
              </a:spcBef>
            </a:pP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средняя</a:t>
            </a:r>
            <a:r>
              <a:rPr sz="2800" b="1" spc="3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1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общеобразовательная</a:t>
            </a:r>
            <a:r>
              <a:rPr sz="2800" b="1" spc="2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</a:t>
            </a:r>
            <a:r>
              <a:rPr sz="2800" b="1" spc="-2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школа</a:t>
            </a: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 № 2 </a:t>
            </a:r>
          </a:p>
          <a:p>
            <a:pPr marL="26034" algn="ctr">
              <a:spcBef>
                <a:spcPts val="95"/>
              </a:spcBef>
            </a:pP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ЗАТО Озерный </a:t>
            </a:r>
            <a:r>
              <a:rPr lang="ru-RU" sz="2800" b="1" spc="-2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Т</a:t>
            </a:r>
            <a:r>
              <a:rPr lang="ru-RU" sz="2800" b="1" spc="-2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uet script" panose="02000503030000020003" pitchFamily="2" charset="0"/>
                <a:cs typeface="Times New Roman"/>
              </a:rPr>
              <a:t>верской области</a:t>
            </a:r>
            <a:endParaRPr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nuet script" panose="02000503030000020003" pitchFamily="2" charset="0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374643" y="2632772"/>
            <a:ext cx="7902580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spc="-15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4000" b="1" spc="-15" dirty="0" smtClean="0">
                <a:solidFill>
                  <a:schemeClr val="tx2">
                    <a:lumMod val="75000"/>
                  </a:schemeClr>
                </a:solidFill>
                <a:latin typeface="Menuet script" panose="02000503030000020003" pitchFamily="2" charset="0"/>
                <a:cs typeface="Times New Roman"/>
              </a:rPr>
              <a:t>Молодёжный клуб </a:t>
            </a: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4000" b="1" spc="-15" dirty="0" smtClean="0">
                <a:solidFill>
                  <a:schemeClr val="tx2">
                    <a:lumMod val="75000"/>
                  </a:schemeClr>
                </a:solidFill>
                <a:latin typeface="Menuet script" panose="02000503030000020003" pitchFamily="2" charset="0"/>
                <a:cs typeface="Times New Roman"/>
              </a:rPr>
              <a:t>"Новое поколение</a:t>
            </a:r>
            <a:r>
              <a:rPr lang="ru-RU" sz="6000" b="1" spc="-15" dirty="0" smtClean="0">
                <a:solidFill>
                  <a:schemeClr val="tx2">
                    <a:lumMod val="75000"/>
                  </a:schemeClr>
                </a:solidFill>
                <a:latin typeface="Menuet script" panose="02000503030000020003" pitchFamily="2" charset="0"/>
                <a:cs typeface="Times New Roman"/>
              </a:rPr>
              <a:t>»</a:t>
            </a:r>
          </a:p>
        </p:txBody>
      </p:sp>
      <p:pic>
        <p:nvPicPr>
          <p:cNvPr id="1026" name="Picture 2" descr="G:\Users\МГ\Desktop\фото театр зона\c6adbc06-41c9-4bbd-b223-c39e8f15f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4" y="3717032"/>
            <a:ext cx="2853666" cy="2716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603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143508" y="-276240"/>
            <a:ext cx="8856984" cy="7455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endParaRPr lang="ru-RU" sz="1400" b="1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400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12700">
              <a:spcBef>
                <a:spcPts val="100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овое поколение»</a:t>
            </a:r>
            <a:endParaRPr lang="ru-RU" sz="1400" b="1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+mn-lt"/>
              </a:rPr>
              <a:t>Значимость </a:t>
            </a:r>
            <a:r>
              <a:rPr lang="ru-RU" sz="1400" dirty="0">
                <a:latin typeface="+mn-lt"/>
              </a:rPr>
              <a:t>коллективного театрального творчества была поддержана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Президентом РФ. Согласно Поручению Президента Российской Федерации В.В. Путина по итогам встречи со школьниками в ВДЦ «Океан» 1 сентября 2021 г. (№ Пр-1806 от 24 сентября 2021 г.) принято решение о создании, развитии и поддержке школьных театров. В 2023 году в школе был открыт кружок театрального искусства «Театр- это мы!», но постоянного места для репетиций, представления спектаклей не организовано. Не хватает звукового оборудования для проведения мероприятий, досуга детей и подростков.</a:t>
            </a:r>
          </a:p>
          <a:p>
            <a:pPr algn="just"/>
            <a:r>
              <a:rPr lang="ru-RU" sz="1400" dirty="0">
                <a:latin typeface="+mn-lt"/>
              </a:rPr>
              <a:t>Воспитанники  </a:t>
            </a:r>
            <a:r>
              <a:rPr lang="ru-RU" sz="1400" dirty="0" err="1">
                <a:latin typeface="+mn-lt"/>
              </a:rPr>
              <a:t>Медиацентра</a:t>
            </a:r>
            <a:r>
              <a:rPr lang="ru-RU" sz="1400" dirty="0">
                <a:latin typeface="+mn-lt"/>
              </a:rPr>
              <a:t> активно участвуют в медиа программах региона и города, на ВК странице школы публикуют  ежедневно статьи о школьной жизни. Места для работы и представления опыта в культурном пространстве не имеют, звуковое оборудование только телефон, компьютер, не хватает звукового и компьютерного </a:t>
            </a:r>
            <a:r>
              <a:rPr lang="ru-RU" sz="1400" dirty="0" smtClean="0">
                <a:latin typeface="+mn-lt"/>
              </a:rPr>
              <a:t>оборудования для работы  в </a:t>
            </a:r>
            <a:r>
              <a:rPr lang="ru-RU" sz="1400" dirty="0" err="1" smtClean="0">
                <a:latin typeface="+mn-lt"/>
              </a:rPr>
              <a:t>медиапространстве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  <a:p>
            <a:pPr algn="just"/>
            <a:r>
              <a:rPr lang="ru-RU" sz="1400" dirty="0">
                <a:latin typeface="+mn-lt"/>
              </a:rPr>
              <a:t>Для организации игровых мероприятий: </a:t>
            </a:r>
            <a:r>
              <a:rPr lang="ru-RU" sz="1400" dirty="0" err="1">
                <a:latin typeface="+mn-lt"/>
              </a:rPr>
              <a:t>лего</a:t>
            </a:r>
            <a:r>
              <a:rPr lang="ru-RU" sz="1400" dirty="0">
                <a:latin typeface="+mn-lt"/>
              </a:rPr>
              <a:t>,  настольные игры, интеллектуальных марафонов нет единого пространства, мебели, игр.</a:t>
            </a:r>
          </a:p>
          <a:p>
            <a:pPr algn="just"/>
            <a:r>
              <a:rPr lang="ru-RU" sz="1400" dirty="0">
                <a:latin typeface="+mn-lt"/>
              </a:rPr>
              <a:t>Для организации кинолектория и спектаклей нужно создать место, оборудованное проектором. Компьютером с интернетом, сценой, мебелью.</a:t>
            </a:r>
          </a:p>
          <a:p>
            <a:pPr algn="just"/>
            <a:r>
              <a:rPr lang="ru-RU" sz="1400" dirty="0">
                <a:latin typeface="+mn-lt"/>
              </a:rPr>
              <a:t>Проект «Новое поколение» объединяет  школьников в культурном проведении досуговых мероприятий. Расширение диапазона форм работы с ребятами планируется через организацию деятельности молодёжных студий:</a:t>
            </a:r>
          </a:p>
          <a:p>
            <a:pPr algn="l"/>
            <a:r>
              <a:rPr lang="ru-RU" sz="1400" dirty="0">
                <a:latin typeface="+mn-lt"/>
              </a:rPr>
              <a:t>Театральная студия «Театр- это МЫ!»</a:t>
            </a:r>
            <a:br>
              <a:rPr lang="ru-RU" sz="1400" dirty="0">
                <a:latin typeface="+mn-lt"/>
              </a:rPr>
            </a:br>
            <a:r>
              <a:rPr lang="ru-RU" sz="1400" dirty="0" err="1">
                <a:latin typeface="+mn-lt"/>
              </a:rPr>
              <a:t>Медиацентр</a:t>
            </a:r>
            <a:r>
              <a:rPr lang="ru-RU" sz="1400" dirty="0">
                <a:latin typeface="+mn-lt"/>
              </a:rPr>
              <a:t> - создание мульти-</a:t>
            </a:r>
            <a:r>
              <a:rPr lang="ru-RU" sz="1400" dirty="0" err="1">
                <a:latin typeface="+mn-lt"/>
              </a:rPr>
              <a:t>медийной</a:t>
            </a:r>
            <a:r>
              <a:rPr lang="ru-RU" sz="1400" dirty="0">
                <a:latin typeface="+mn-lt"/>
              </a:rPr>
              <a:t> продукции, практика репортажного дела, проекты в социальных сетях.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Работа школьного музея «История </a:t>
            </a:r>
            <a:r>
              <a:rPr lang="ru-RU" sz="1400" dirty="0" smtClean="0">
                <a:latin typeface="+mn-lt"/>
              </a:rPr>
              <a:t>Тверского </a:t>
            </a:r>
            <a:r>
              <a:rPr lang="ru-RU" sz="1400" dirty="0">
                <a:latin typeface="+mn-lt"/>
              </a:rPr>
              <a:t>края» - сохранение и развитие русской традиционной культуры;</a:t>
            </a:r>
          </a:p>
          <a:p>
            <a:pPr algn="l"/>
            <a:r>
              <a:rPr lang="ru-RU" sz="1400" dirty="0">
                <a:latin typeface="+mn-lt"/>
              </a:rPr>
              <a:t>Ученики успешно участвуют в активностях движения Первых.</a:t>
            </a:r>
          </a:p>
          <a:p>
            <a:pPr algn="l"/>
            <a:r>
              <a:rPr lang="ru-RU" sz="1400" dirty="0">
                <a:latin typeface="+mn-lt"/>
              </a:rPr>
              <a:t>В перспективе организовать </a:t>
            </a:r>
            <a:r>
              <a:rPr lang="ru-RU" sz="1400" dirty="0" smtClean="0">
                <a:latin typeface="+mn-lt"/>
              </a:rPr>
              <a:t>занятия: Клуб </a:t>
            </a:r>
            <a:r>
              <a:rPr lang="ru-RU" sz="1400" dirty="0">
                <a:latin typeface="+mn-lt"/>
              </a:rPr>
              <a:t>"Эрудит" - игротека, проведение интеллектуальных </a:t>
            </a:r>
            <a:r>
              <a:rPr lang="ru-RU" sz="1400" dirty="0" smtClean="0">
                <a:latin typeface="+mn-lt"/>
              </a:rPr>
              <a:t>игр; Клуб </a:t>
            </a:r>
            <a:r>
              <a:rPr lang="ru-RU" sz="1400" dirty="0">
                <a:latin typeface="+mn-lt"/>
              </a:rPr>
              <a:t>юных ведущих "Будь </a:t>
            </a:r>
            <a:r>
              <a:rPr lang="ru-RU" sz="1400" dirty="0" err="1">
                <a:latin typeface="+mn-lt"/>
              </a:rPr>
              <a:t>звездой</a:t>
            </a:r>
            <a:r>
              <a:rPr lang="ru-RU" sz="1400" dirty="0" err="1" smtClean="0">
                <a:latin typeface="+mn-lt"/>
              </a:rPr>
              <a:t>!«,Кинолекторий</a:t>
            </a:r>
            <a:r>
              <a:rPr lang="ru-RU" sz="1400" dirty="0" smtClean="0">
                <a:latin typeface="+mn-lt"/>
              </a:rPr>
              <a:t>- </a:t>
            </a:r>
            <a:r>
              <a:rPr lang="ru-RU" sz="1400" dirty="0">
                <a:latin typeface="+mn-lt"/>
              </a:rPr>
              <a:t>просмотр воспитательных кинофильмов.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Задача кружков  творческого развития заключается в создании площадки для эффективной самореализации </a:t>
            </a:r>
            <a:r>
              <a:rPr lang="ru-RU" sz="1400" dirty="0" smtClean="0">
                <a:latin typeface="+mn-lt"/>
              </a:rPr>
              <a:t>школьников и родителей </a:t>
            </a:r>
            <a:r>
              <a:rPr lang="ru-RU" sz="1400" dirty="0">
                <a:latin typeface="+mn-lt"/>
              </a:rPr>
              <a:t>«Новое поколение</a:t>
            </a:r>
            <a:r>
              <a:rPr lang="ru-RU" sz="1400" dirty="0" smtClean="0">
                <a:latin typeface="+mn-lt"/>
              </a:rPr>
              <a:t>». </a:t>
            </a:r>
          </a:p>
          <a:p>
            <a:pPr algn="l"/>
            <a:r>
              <a:rPr lang="ru-RU" sz="1400" dirty="0" smtClean="0">
                <a:latin typeface="+mn-lt"/>
              </a:rPr>
              <a:t>Родительская общественность поддержала инициативу школьников и учителей, данный проект участвовал во всероссийском конкурсе грантов родительской общественности осенью </a:t>
            </a:r>
            <a:r>
              <a:rPr lang="ru-RU" sz="1400" dirty="0" smtClean="0">
                <a:latin typeface="+mn-lt"/>
              </a:rPr>
              <a:t>2024 года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  <a:p>
            <a:pPr algn="just"/>
            <a:r>
              <a:rPr lang="ru-RU" dirty="0">
                <a:latin typeface="+mn-lt"/>
              </a:rPr>
              <a:t> </a:t>
            </a:r>
          </a:p>
          <a:p>
            <a:pPr algn="just"/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473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Пространство будет организовано 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для обучающихся  1- 11 классов. 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Расположено 6 окон.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/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Цвет стен- 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серый, 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пол- кафельный.</a:t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Площадь рекреации- 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75 </a:t>
            </a:r>
            <a:r>
              <a:rPr lang="ru-RU" sz="2800" spc="5" dirty="0" err="1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кв.м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.</a:t>
            </a:r>
          </a:p>
          <a:p>
            <a:pPr algn="ctr"/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Посадочных 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м</a:t>
            </a:r>
            <a:r>
              <a:rPr lang="ru-RU" sz="2800" spc="5" dirty="0" smtClean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>ест  для зрителей нет.</a:t>
            </a:r>
            <a: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  <a:t/>
            </a:r>
            <a:br>
              <a:rPr lang="ru-RU" sz="2800" spc="5" dirty="0">
                <a:solidFill>
                  <a:srgbClr val="002060"/>
                </a:solidFill>
                <a:latin typeface="Monotype Corsiva" pitchFamily="66" charset="0"/>
                <a:cs typeface="Times New Roman"/>
              </a:rPr>
            </a:b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22" y="2780928"/>
            <a:ext cx="5076056" cy="3807042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5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15203"/>
            <a:ext cx="9467909" cy="69805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116632"/>
            <a:ext cx="5760640" cy="95016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763688" y="332656"/>
            <a:ext cx="51694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b="1" spc="-20" dirty="0" smtClean="0">
                <a:solidFill>
                  <a:srgbClr val="002060"/>
                </a:solidFill>
                <a:latin typeface="Monotype Corsiva" pitchFamily="66" charset="0"/>
              </a:rPr>
              <a:t>Цель</a:t>
            </a:r>
            <a:r>
              <a:rPr lang="ru-RU" sz="3600" b="1" spc="-55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3600" b="1" spc="-30" dirty="0" smtClean="0">
                <a:solidFill>
                  <a:srgbClr val="002060"/>
                </a:solidFill>
                <a:latin typeface="Monotype Corsiva" pitchFamily="66" charset="0"/>
              </a:rPr>
              <a:t> результат</a:t>
            </a:r>
            <a:r>
              <a:rPr lang="ru-RU" sz="3600" b="1" spc="-45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проекта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41984"/>
              </p:ext>
            </p:extLst>
          </p:nvPr>
        </p:nvGraphicFramePr>
        <p:xfrm>
          <a:off x="304800" y="1066800"/>
          <a:ext cx="8600440" cy="5343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4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5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проекта: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2075" marR="7956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Оснащение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школьной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рекреации </a:t>
                      </a:r>
                      <a:r>
                        <a:rPr sz="1600" dirty="0" err="1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организаци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проекта 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«Новое поколение» 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учащихся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 err="1" smtClean="0">
                          <a:latin typeface="Times New Roman"/>
                          <a:cs typeface="Times New Roman"/>
                        </a:rPr>
                        <a:t>школы</a:t>
                      </a:r>
                      <a:r>
                        <a:rPr sz="16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августа 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Способ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цели: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8955" algn="just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lang="ru-RU" sz="1600" spc="-20" dirty="0" smtClean="0">
                          <a:latin typeface="Times New Roman"/>
                          <a:cs typeface="Times New Roman"/>
                        </a:rPr>
                        <a:t>  Организация досугового и познавательного  пространства в   рекреации</a:t>
                      </a:r>
                      <a:r>
                        <a:rPr lang="ru-RU" sz="1600" spc="-20" baseline="0" dirty="0" smtClean="0">
                          <a:latin typeface="Times New Roman"/>
                          <a:cs typeface="Times New Roman"/>
                        </a:rPr>
                        <a:t> ш</a:t>
                      </a:r>
                      <a:r>
                        <a:rPr lang="ru-RU" sz="1600" spc="-20" dirty="0" smtClean="0">
                          <a:latin typeface="Times New Roman"/>
                          <a:cs typeface="Times New Roman"/>
                        </a:rPr>
                        <a:t>колы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оек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0500" indent="4381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Оснащение рекреации </a:t>
                      </a:r>
                      <a:r>
                        <a:rPr sz="16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этаже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банкетки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(11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), жалюзи (6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), стулья (20 </a:t>
                      </a:r>
                      <a:r>
                        <a:rPr lang="ru-RU" sz="1600" spc="-5" baseline="0" dirty="0" err="1" smtClean="0">
                          <a:latin typeface="Times New Roman"/>
                          <a:cs typeface="Times New Roman"/>
                        </a:rPr>
                        <a:t>шт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), 3 стола у стен, 1 овальный стол, стеллажи для книг 2 шт., стенды, компьютер </a:t>
                      </a:r>
                      <a:r>
                        <a:rPr lang="ru-RU" sz="1600" spc="-5" baseline="0" smtClean="0">
                          <a:latin typeface="Times New Roman"/>
                          <a:cs typeface="Times New Roman"/>
                        </a:rPr>
                        <a:t>(ноутбук)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 err="1" smtClean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6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результату: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изучить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осуществления проекта;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изучить</a:t>
                      </a:r>
                      <a:r>
                        <a:rPr sz="16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состояние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школьного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>
                          <a:latin typeface="Times New Roman"/>
                          <a:cs typeface="Times New Roman"/>
                        </a:rPr>
                        <a:t>интерьера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познакомиться с современными моделями </a:t>
                      </a: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 школьного интерьера;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spc="-15" dirty="0" err="1">
                          <a:latin typeface="Times New Roman"/>
                          <a:cs typeface="Times New Roman"/>
                        </a:rPr>
                        <a:t>подготовить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пространство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;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76555" indent="-285115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600" spc="-10" dirty="0" err="1" smtClean="0">
                          <a:latin typeface="Times New Roman"/>
                          <a:cs typeface="Times New Roman"/>
                        </a:rPr>
                        <a:t>организовать</a:t>
                      </a:r>
                      <a:r>
                        <a:rPr sz="16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сотрудничество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педагогов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детей</a:t>
                      </a: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826">
                <a:tc>
                  <a:txBody>
                    <a:bodyPr/>
                    <a:lstStyle/>
                    <a:p>
                      <a:pPr marL="91440" marR="2362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Пользователи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результата </a:t>
                      </a:r>
                      <a:r>
                        <a:rPr sz="1600" b="1" spc="-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проекта: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228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5" dirty="0" smtClean="0">
                          <a:latin typeface="Times New Roman"/>
                          <a:cs typeface="Times New Roman"/>
                        </a:rPr>
                        <a:t>Проведение активных культурных</a:t>
                      </a:r>
                      <a:r>
                        <a:rPr lang="ru-RU" sz="1600" spc="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5" dirty="0" smtClean="0">
                          <a:latin typeface="Times New Roman"/>
                          <a:cs typeface="Times New Roman"/>
                        </a:rPr>
                        <a:t>перемен,</a:t>
                      </a:r>
                      <a:r>
                        <a:rPr lang="ru-RU" sz="1600" spc="5" baseline="0" dirty="0" smtClean="0">
                          <a:latin typeface="Times New Roman"/>
                          <a:cs typeface="Times New Roman"/>
                        </a:rPr>
                        <a:t> урочных и      внеурочных занятий, досуговых совместных (родители и школьники) мероприятий.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Users\МГ\Desktop\фото театр зона\29f7249b-09b8-4230-8e8b-3c2e0855e8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2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755576" y="339596"/>
            <a:ext cx="7416824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3600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Мебель </a:t>
            </a: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(примеры)- вдоль окон и стены поставить столы со стульями (для работы </a:t>
            </a:r>
            <a:r>
              <a:rPr lang="ru-RU" sz="3600" spc="-5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медиацентра</a:t>
            </a: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)</a:t>
            </a:r>
            <a:endParaRPr lang="ru-RU" sz="3600" spc="-5" dirty="0" smtClean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ru-RU" sz="36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" y="2492896"/>
            <a:ext cx="4184422" cy="3138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92432"/>
            <a:ext cx="4140968" cy="31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323528" y="339596"/>
            <a:ext cx="7848872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3600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Мебель (</a:t>
            </a:r>
            <a:r>
              <a:rPr lang="ru-RU" sz="3600" spc="-5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банкетки</a:t>
            </a: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)-                          трёхместные -11 </a:t>
            </a:r>
            <a:r>
              <a:rPr lang="ru-RU" sz="3600" spc="-5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шт</a:t>
            </a:r>
            <a:endParaRPr lang="ru-RU" sz="3600" spc="-5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3600" spc="-5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Для организации зрительного зала на мероприятиях  (спектаклях)</a:t>
            </a:r>
          </a:p>
          <a:p>
            <a:pPr marL="12700" marR="5080" algn="just">
              <a:spcBef>
                <a:spcPts val="100"/>
              </a:spcBef>
            </a:pPr>
            <a:endParaRPr lang="ru-RU" sz="3600" spc="-5" dirty="0" smtClean="0"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ru-RU" sz="36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58" y="2033649"/>
            <a:ext cx="4469290" cy="297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1" y="3356993"/>
            <a:ext cx="3682145" cy="27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49213"/>
            <a:ext cx="95900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6" y="2708920"/>
            <a:ext cx="4320480" cy="27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8" y="90440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49213"/>
            <a:ext cx="95900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t="32223" r="36396"/>
          <a:stretch/>
        </p:blipFill>
        <p:spPr>
          <a:xfrm>
            <a:off x="5364088" y="1747711"/>
            <a:ext cx="3477082" cy="397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" y="548680"/>
            <a:ext cx="5127540" cy="38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4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219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ait</dc:creator>
  <cp:lastModifiedBy>Ирина Александровна</cp:lastModifiedBy>
  <cp:revision>71</cp:revision>
  <cp:lastPrinted>2023-01-19T15:41:22Z</cp:lastPrinted>
  <dcterms:created xsi:type="dcterms:W3CDTF">2022-01-20T13:49:05Z</dcterms:created>
  <dcterms:modified xsi:type="dcterms:W3CDTF">2025-01-10T13:58:50Z</dcterms:modified>
</cp:coreProperties>
</file>