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3" r:id="rId9"/>
  </p:sldIdLst>
  <p:sldSz cx="12192000" cy="6858000"/>
  <p:notesSz cx="6889750" cy="100218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39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Нужна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Первоклассники</c:v>
                </c:pt>
                <c:pt idx="1">
                  <c:v>Второклассники</c:v>
                </c:pt>
                <c:pt idx="2">
                  <c:v>Третьеклассники</c:v>
                </c:pt>
                <c:pt idx="3">
                  <c:v>Четвероклассники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4.4000000000000004</c:v>
                </c:pt>
                <c:pt idx="2">
                  <c:v>4.5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знаю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Первоклассники</c:v>
                </c:pt>
                <c:pt idx="1">
                  <c:v>Второклассники</c:v>
                </c:pt>
                <c:pt idx="2">
                  <c:v>Третьеклассники</c:v>
                </c:pt>
                <c:pt idx="3">
                  <c:v>Четвероклассники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нужна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Первоклассники</c:v>
                </c:pt>
                <c:pt idx="1">
                  <c:v>Второклассники</c:v>
                </c:pt>
                <c:pt idx="2">
                  <c:v>Третьеклассники</c:v>
                </c:pt>
                <c:pt idx="3">
                  <c:v>Четвероклассники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8699176"/>
        <c:axId val="298702312"/>
        <c:axId val="0"/>
      </c:bar3DChart>
      <c:catAx>
        <c:axId val="298699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8702312"/>
        <c:crosses val="autoZero"/>
        <c:auto val="1"/>
        <c:lblAlgn val="ctr"/>
        <c:lblOffset val="100"/>
        <c:noMultiLvlLbl val="0"/>
      </c:catAx>
      <c:valAx>
        <c:axId val="298702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86991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A53C88-890F-472F-A2B2-7FC148B751B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34E140-ACD2-4A0B-A049-2A257A58F0D3}">
      <dgm:prSet phldrT="[Текст]"/>
      <dgm:spPr/>
      <dgm:t>
        <a:bodyPr/>
        <a:lstStyle/>
        <a:p>
          <a:r>
            <a:rPr lang="ru-RU" dirty="0" smtClean="0"/>
            <a:t>Презентация проекта</a:t>
          </a:r>
          <a:endParaRPr lang="ru-RU" dirty="0"/>
        </a:p>
      </dgm:t>
    </dgm:pt>
    <dgm:pt modelId="{2C269512-B103-4F91-8447-1829F03244F9}" type="parTrans" cxnId="{24D19F42-E8EB-404B-A6B8-38E4B2A26631}">
      <dgm:prSet/>
      <dgm:spPr/>
      <dgm:t>
        <a:bodyPr/>
        <a:lstStyle/>
        <a:p>
          <a:endParaRPr lang="ru-RU"/>
        </a:p>
      </dgm:t>
    </dgm:pt>
    <dgm:pt modelId="{035E4158-7657-4B86-923F-01EF36AE3313}" type="sibTrans" cxnId="{24D19F42-E8EB-404B-A6B8-38E4B2A26631}">
      <dgm:prSet/>
      <dgm:spPr/>
      <dgm:t>
        <a:bodyPr/>
        <a:lstStyle/>
        <a:p>
          <a:endParaRPr lang="ru-RU"/>
        </a:p>
      </dgm:t>
    </dgm:pt>
    <dgm:pt modelId="{7936E7DC-21DE-4FB4-88B6-CBA91759BA7D}">
      <dgm:prSet phldrT="[Текст]" phldr="1"/>
      <dgm:spPr/>
      <dgm:t>
        <a:bodyPr/>
        <a:lstStyle/>
        <a:p>
          <a:endParaRPr lang="ru-RU" dirty="0"/>
        </a:p>
      </dgm:t>
    </dgm:pt>
    <dgm:pt modelId="{CB437731-8E22-46F2-899A-63BC72579378}" type="parTrans" cxnId="{86E37FEF-E8D0-438B-B84D-ADF195CE30A1}">
      <dgm:prSet/>
      <dgm:spPr/>
      <dgm:t>
        <a:bodyPr/>
        <a:lstStyle/>
        <a:p>
          <a:endParaRPr lang="ru-RU"/>
        </a:p>
      </dgm:t>
    </dgm:pt>
    <dgm:pt modelId="{E995F87B-035D-427C-8820-75F668CEF0DE}" type="sibTrans" cxnId="{86E37FEF-E8D0-438B-B84D-ADF195CE30A1}">
      <dgm:prSet/>
      <dgm:spPr/>
      <dgm:t>
        <a:bodyPr/>
        <a:lstStyle/>
        <a:p>
          <a:endParaRPr lang="ru-RU"/>
        </a:p>
      </dgm:t>
    </dgm:pt>
    <dgm:pt modelId="{53377BA9-775B-49AF-91FA-3C522AE1E9A6}">
      <dgm:prSet phldrT="[Текст]" custT="1"/>
      <dgm:spPr/>
      <dgm:t>
        <a:bodyPr/>
        <a:lstStyle/>
        <a:p>
          <a:r>
            <a:rPr lang="ru-RU" sz="2400" b="1" dirty="0" smtClean="0"/>
            <a:t>«Школьный дворик – островок детства»</a:t>
          </a:r>
          <a:endParaRPr lang="ru-RU" sz="2400" b="1" dirty="0"/>
        </a:p>
      </dgm:t>
    </dgm:pt>
    <dgm:pt modelId="{A59674D0-3327-42B7-B55F-30D15D12492D}" type="parTrans" cxnId="{B26AA25C-34A3-4D8D-A09A-91D011B8D65A}">
      <dgm:prSet/>
      <dgm:spPr/>
      <dgm:t>
        <a:bodyPr/>
        <a:lstStyle/>
        <a:p>
          <a:endParaRPr lang="ru-RU"/>
        </a:p>
      </dgm:t>
    </dgm:pt>
    <dgm:pt modelId="{86C1F2B2-1723-4481-A37B-32A86A0D14A5}" type="sibTrans" cxnId="{B26AA25C-34A3-4D8D-A09A-91D011B8D65A}">
      <dgm:prSet/>
      <dgm:spPr/>
      <dgm:t>
        <a:bodyPr/>
        <a:lstStyle/>
        <a:p>
          <a:endParaRPr lang="ru-RU"/>
        </a:p>
      </dgm:t>
    </dgm:pt>
    <dgm:pt modelId="{C01A141B-1295-45D9-A2AE-FDEDE80C06A8}">
      <dgm:prSet phldrT="[Текст]" phldr="1"/>
      <dgm:spPr/>
      <dgm:t>
        <a:bodyPr/>
        <a:lstStyle/>
        <a:p>
          <a:endParaRPr lang="ru-RU"/>
        </a:p>
      </dgm:t>
    </dgm:pt>
    <dgm:pt modelId="{BBD1DF18-CC99-4912-BD52-41536830A0E3}" type="parTrans" cxnId="{B747809B-88DC-4E44-8546-E443A69067C9}">
      <dgm:prSet/>
      <dgm:spPr/>
      <dgm:t>
        <a:bodyPr/>
        <a:lstStyle/>
        <a:p>
          <a:endParaRPr lang="ru-RU"/>
        </a:p>
      </dgm:t>
    </dgm:pt>
    <dgm:pt modelId="{7714179A-7397-4D0E-9833-8F8FE5E4DA9E}" type="sibTrans" cxnId="{B747809B-88DC-4E44-8546-E443A69067C9}">
      <dgm:prSet/>
      <dgm:spPr/>
      <dgm:t>
        <a:bodyPr/>
        <a:lstStyle/>
        <a:p>
          <a:endParaRPr lang="ru-RU"/>
        </a:p>
      </dgm:t>
    </dgm:pt>
    <dgm:pt modelId="{0DD8FD7D-0F39-4737-A542-43E73B586B4C}">
      <dgm:prSet phldrT="[Текст]" custT="1"/>
      <dgm:spPr/>
      <dgm:t>
        <a:bodyPr/>
        <a:lstStyle/>
        <a:p>
          <a:r>
            <a:rPr lang="ru-RU" sz="1400" dirty="0" smtClean="0"/>
            <a:t>Михайлова Екатерина</a:t>
          </a:r>
          <a:br>
            <a:rPr lang="ru-RU" sz="1400" dirty="0" smtClean="0"/>
          </a:br>
          <a:r>
            <a:rPr lang="ru-RU" sz="1400" dirty="0" err="1" smtClean="0"/>
            <a:t>Шкитова</a:t>
          </a:r>
          <a:r>
            <a:rPr lang="ru-RU" sz="1400" dirty="0" smtClean="0"/>
            <a:t> Кристина</a:t>
          </a:r>
          <a:endParaRPr lang="ru-RU" sz="1400" dirty="0"/>
        </a:p>
      </dgm:t>
    </dgm:pt>
    <dgm:pt modelId="{49CDE791-799C-49D6-9283-6C39BD92CFF8}" type="parTrans" cxnId="{E1417A1C-6779-4FDA-BA65-94D3D666453C}">
      <dgm:prSet/>
      <dgm:spPr/>
      <dgm:t>
        <a:bodyPr/>
        <a:lstStyle/>
        <a:p>
          <a:endParaRPr lang="ru-RU"/>
        </a:p>
      </dgm:t>
    </dgm:pt>
    <dgm:pt modelId="{AA0B256B-F99F-4441-8707-927985E2D0DF}" type="sibTrans" cxnId="{E1417A1C-6779-4FDA-BA65-94D3D666453C}">
      <dgm:prSet/>
      <dgm:spPr/>
      <dgm:t>
        <a:bodyPr/>
        <a:lstStyle/>
        <a:p>
          <a:endParaRPr lang="ru-RU"/>
        </a:p>
      </dgm:t>
    </dgm:pt>
    <dgm:pt modelId="{7E9EEA94-AEEF-44F5-834C-625BD4A5C69A}">
      <dgm:prSet phldrT="[Текст]" phldr="1"/>
      <dgm:spPr/>
      <dgm:t>
        <a:bodyPr/>
        <a:lstStyle/>
        <a:p>
          <a:endParaRPr lang="ru-RU" dirty="0"/>
        </a:p>
      </dgm:t>
    </dgm:pt>
    <dgm:pt modelId="{0C873FF7-C23D-467F-9BD9-66039C200705}" type="parTrans" cxnId="{EAABAD3C-FCFD-4FAF-AC3A-318156B2DB91}">
      <dgm:prSet/>
      <dgm:spPr/>
      <dgm:t>
        <a:bodyPr/>
        <a:lstStyle/>
        <a:p>
          <a:endParaRPr lang="ru-RU"/>
        </a:p>
      </dgm:t>
    </dgm:pt>
    <dgm:pt modelId="{72C379C7-9AB7-4938-B9EE-655BF15CD4CC}" type="sibTrans" cxnId="{EAABAD3C-FCFD-4FAF-AC3A-318156B2DB91}">
      <dgm:prSet/>
      <dgm:spPr/>
      <dgm:t>
        <a:bodyPr/>
        <a:lstStyle/>
        <a:p>
          <a:endParaRPr lang="ru-RU"/>
        </a:p>
      </dgm:t>
    </dgm:pt>
    <dgm:pt modelId="{E03848D9-3D1D-4041-AFB5-FC51C8B68B75}" type="pres">
      <dgm:prSet presAssocID="{57A53C88-890F-472F-A2B2-7FC148B751B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C3DB250-60B8-4FBF-834A-A1252011EA82}" type="pres">
      <dgm:prSet presAssocID="{8F34E140-ACD2-4A0B-A049-2A257A58F0D3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F0E5F-05C3-45A9-B483-03B9F5061753}" type="pres">
      <dgm:prSet presAssocID="{8F34E140-ACD2-4A0B-A049-2A257A58F0D3}" presName="childText1" presStyleLbl="solidAlignAcc1" presStyleIdx="0" presStyleCnt="3" custScaleX="100522" custScaleY="78290" custLinFactNeighborX="-18263" custLinFactNeighborY="969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FF9EC7-67A4-48D5-AB98-F6DB65CAB1B3}" type="pres">
      <dgm:prSet presAssocID="{53377BA9-775B-49AF-91FA-3C522AE1E9A6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7A276B-2ACC-4A28-940B-3F719A65E553}" type="pres">
      <dgm:prSet presAssocID="{53377BA9-775B-49AF-91FA-3C522AE1E9A6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5FD335-B897-49CE-BE6F-DB0F88198AB1}" type="pres">
      <dgm:prSet presAssocID="{0DD8FD7D-0F39-4737-A542-43E73B586B4C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E135F7-2FAA-4D71-B7AF-C03737B05DFF}" type="pres">
      <dgm:prSet presAssocID="{0DD8FD7D-0F39-4737-A542-43E73B586B4C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E4BB94-7255-4886-8BE4-E24AF241D7B3}" type="presOf" srcId="{7E9EEA94-AEEF-44F5-834C-625BD4A5C69A}" destId="{99E135F7-2FAA-4D71-B7AF-C03737B05DFF}" srcOrd="0" destOrd="0" presId="urn:microsoft.com/office/officeart/2009/3/layout/IncreasingArrowsProcess"/>
    <dgm:cxn modelId="{0C55A9E2-D6DF-4F0A-9118-179F478F3847}" type="presOf" srcId="{0DD8FD7D-0F39-4737-A542-43E73B586B4C}" destId="{635FD335-B897-49CE-BE6F-DB0F88198AB1}" srcOrd="0" destOrd="0" presId="urn:microsoft.com/office/officeart/2009/3/layout/IncreasingArrowsProcess"/>
    <dgm:cxn modelId="{E1417A1C-6779-4FDA-BA65-94D3D666453C}" srcId="{57A53C88-890F-472F-A2B2-7FC148B751BB}" destId="{0DD8FD7D-0F39-4737-A542-43E73B586B4C}" srcOrd="2" destOrd="0" parTransId="{49CDE791-799C-49D6-9283-6C39BD92CFF8}" sibTransId="{AA0B256B-F99F-4441-8707-927985E2D0DF}"/>
    <dgm:cxn modelId="{B747809B-88DC-4E44-8546-E443A69067C9}" srcId="{53377BA9-775B-49AF-91FA-3C522AE1E9A6}" destId="{C01A141B-1295-45D9-A2AE-FDEDE80C06A8}" srcOrd="0" destOrd="0" parTransId="{BBD1DF18-CC99-4912-BD52-41536830A0E3}" sibTransId="{7714179A-7397-4D0E-9833-8F8FE5E4DA9E}"/>
    <dgm:cxn modelId="{B26AA25C-34A3-4D8D-A09A-91D011B8D65A}" srcId="{57A53C88-890F-472F-A2B2-7FC148B751BB}" destId="{53377BA9-775B-49AF-91FA-3C522AE1E9A6}" srcOrd="1" destOrd="0" parTransId="{A59674D0-3327-42B7-B55F-30D15D12492D}" sibTransId="{86C1F2B2-1723-4481-A37B-32A86A0D14A5}"/>
    <dgm:cxn modelId="{F9932BDD-F582-48B7-8850-822275B28652}" type="presOf" srcId="{8F34E140-ACD2-4A0B-A049-2A257A58F0D3}" destId="{0C3DB250-60B8-4FBF-834A-A1252011EA82}" srcOrd="0" destOrd="0" presId="urn:microsoft.com/office/officeart/2009/3/layout/IncreasingArrowsProcess"/>
    <dgm:cxn modelId="{17805A84-C9E0-4566-A924-FAE3FAA43F83}" type="presOf" srcId="{57A53C88-890F-472F-A2B2-7FC148B751BB}" destId="{E03848D9-3D1D-4041-AFB5-FC51C8B68B75}" srcOrd="0" destOrd="0" presId="urn:microsoft.com/office/officeart/2009/3/layout/IncreasingArrowsProcess"/>
    <dgm:cxn modelId="{C1AED389-7DEE-4080-8205-320137C129DF}" type="presOf" srcId="{53377BA9-775B-49AF-91FA-3C522AE1E9A6}" destId="{3FFF9EC7-67A4-48D5-AB98-F6DB65CAB1B3}" srcOrd="0" destOrd="0" presId="urn:microsoft.com/office/officeart/2009/3/layout/IncreasingArrowsProcess"/>
    <dgm:cxn modelId="{EAABAD3C-FCFD-4FAF-AC3A-318156B2DB91}" srcId="{0DD8FD7D-0F39-4737-A542-43E73B586B4C}" destId="{7E9EEA94-AEEF-44F5-834C-625BD4A5C69A}" srcOrd="0" destOrd="0" parTransId="{0C873FF7-C23D-467F-9BD9-66039C200705}" sibTransId="{72C379C7-9AB7-4938-B9EE-655BF15CD4CC}"/>
    <dgm:cxn modelId="{86E37FEF-E8D0-438B-B84D-ADF195CE30A1}" srcId="{8F34E140-ACD2-4A0B-A049-2A257A58F0D3}" destId="{7936E7DC-21DE-4FB4-88B6-CBA91759BA7D}" srcOrd="0" destOrd="0" parTransId="{CB437731-8E22-46F2-899A-63BC72579378}" sibTransId="{E995F87B-035D-427C-8820-75F668CEF0DE}"/>
    <dgm:cxn modelId="{24D19F42-E8EB-404B-A6B8-38E4B2A26631}" srcId="{57A53C88-890F-472F-A2B2-7FC148B751BB}" destId="{8F34E140-ACD2-4A0B-A049-2A257A58F0D3}" srcOrd="0" destOrd="0" parTransId="{2C269512-B103-4F91-8447-1829F03244F9}" sibTransId="{035E4158-7657-4B86-923F-01EF36AE3313}"/>
    <dgm:cxn modelId="{05E150C8-BA87-40AE-B0DF-8A55B1EAB9F6}" type="presOf" srcId="{C01A141B-1295-45D9-A2AE-FDEDE80C06A8}" destId="{0A7A276B-2ACC-4A28-940B-3F719A65E553}" srcOrd="0" destOrd="0" presId="urn:microsoft.com/office/officeart/2009/3/layout/IncreasingArrowsProcess"/>
    <dgm:cxn modelId="{3391F40D-C1EB-45AA-8F1A-C9F85448FD53}" type="presOf" srcId="{7936E7DC-21DE-4FB4-88B6-CBA91759BA7D}" destId="{E6DF0E5F-05C3-45A9-B483-03B9F5061753}" srcOrd="0" destOrd="0" presId="urn:microsoft.com/office/officeart/2009/3/layout/IncreasingArrowsProcess"/>
    <dgm:cxn modelId="{0FD7D3A8-4EFF-4B5B-BAE7-E667813A9F58}" type="presParOf" srcId="{E03848D9-3D1D-4041-AFB5-FC51C8B68B75}" destId="{0C3DB250-60B8-4FBF-834A-A1252011EA82}" srcOrd="0" destOrd="0" presId="urn:microsoft.com/office/officeart/2009/3/layout/IncreasingArrowsProcess"/>
    <dgm:cxn modelId="{7C0F8046-9B09-4DF3-ACE0-0BC02587895E}" type="presParOf" srcId="{E03848D9-3D1D-4041-AFB5-FC51C8B68B75}" destId="{E6DF0E5F-05C3-45A9-B483-03B9F5061753}" srcOrd="1" destOrd="0" presId="urn:microsoft.com/office/officeart/2009/3/layout/IncreasingArrowsProcess"/>
    <dgm:cxn modelId="{E35F5341-77A5-4A3E-997C-98010E079ECD}" type="presParOf" srcId="{E03848D9-3D1D-4041-AFB5-FC51C8B68B75}" destId="{3FFF9EC7-67A4-48D5-AB98-F6DB65CAB1B3}" srcOrd="2" destOrd="0" presId="urn:microsoft.com/office/officeart/2009/3/layout/IncreasingArrowsProcess"/>
    <dgm:cxn modelId="{BF39F2FE-4C7E-4AE7-8B59-55F6A1B11E24}" type="presParOf" srcId="{E03848D9-3D1D-4041-AFB5-FC51C8B68B75}" destId="{0A7A276B-2ACC-4A28-940B-3F719A65E553}" srcOrd="3" destOrd="0" presId="urn:microsoft.com/office/officeart/2009/3/layout/IncreasingArrowsProcess"/>
    <dgm:cxn modelId="{DC5D15A7-A152-46C0-9430-DB1B1C491C4F}" type="presParOf" srcId="{E03848D9-3D1D-4041-AFB5-FC51C8B68B75}" destId="{635FD335-B897-49CE-BE6F-DB0F88198AB1}" srcOrd="4" destOrd="0" presId="urn:microsoft.com/office/officeart/2009/3/layout/IncreasingArrowsProcess"/>
    <dgm:cxn modelId="{B6070EF8-A057-48DB-8BCB-76D662E30A3F}" type="presParOf" srcId="{E03848D9-3D1D-4041-AFB5-FC51C8B68B75}" destId="{99E135F7-2FAA-4D71-B7AF-C03737B05DFF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DB250-60B8-4FBF-834A-A1252011EA82}">
      <dsp:nvSpPr>
        <dsp:cNvPr id="0" name=""/>
        <dsp:cNvSpPr/>
      </dsp:nvSpPr>
      <dsp:spPr>
        <a:xfrm>
          <a:off x="4405" y="149367"/>
          <a:ext cx="10961379" cy="1596394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254000" bIns="253428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Презентация проекта</a:t>
          </a:r>
          <a:endParaRPr lang="ru-RU" sz="3000" kern="1200" dirty="0"/>
        </a:p>
      </dsp:txBody>
      <dsp:txXfrm>
        <a:off x="4405" y="548466"/>
        <a:ext cx="10562281" cy="798197"/>
      </dsp:txXfrm>
    </dsp:sp>
    <dsp:sp modelId="{E6DF0E5F-05C3-45A9-B483-03B9F5061753}">
      <dsp:nvSpPr>
        <dsp:cNvPr id="0" name=""/>
        <dsp:cNvSpPr/>
      </dsp:nvSpPr>
      <dsp:spPr>
        <a:xfrm>
          <a:off x="-4405" y="3216677"/>
          <a:ext cx="3393727" cy="24076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>
        <a:off x="-4405" y="3216677"/>
        <a:ext cx="3393727" cy="2407608"/>
      </dsp:txXfrm>
    </dsp:sp>
    <dsp:sp modelId="{3FFF9EC7-67A4-48D5-AB98-F6DB65CAB1B3}">
      <dsp:nvSpPr>
        <dsp:cNvPr id="0" name=""/>
        <dsp:cNvSpPr/>
      </dsp:nvSpPr>
      <dsp:spPr>
        <a:xfrm>
          <a:off x="3380510" y="681499"/>
          <a:ext cx="7585274" cy="1596394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5342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«Школьный дворик – островок детства»</a:t>
          </a:r>
          <a:endParaRPr lang="ru-RU" sz="2400" b="1" kern="1200" dirty="0"/>
        </a:p>
      </dsp:txBody>
      <dsp:txXfrm>
        <a:off x="3380510" y="1080598"/>
        <a:ext cx="7186176" cy="798197"/>
      </dsp:txXfrm>
    </dsp:sp>
    <dsp:sp modelId="{0A7A276B-2ACC-4A28-940B-3F719A65E553}">
      <dsp:nvSpPr>
        <dsp:cNvPr id="0" name=""/>
        <dsp:cNvSpPr/>
      </dsp:nvSpPr>
      <dsp:spPr>
        <a:xfrm>
          <a:off x="3380510" y="1912549"/>
          <a:ext cx="3376104" cy="30752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3380510" y="1912549"/>
        <a:ext cx="3376104" cy="3075243"/>
      </dsp:txXfrm>
    </dsp:sp>
    <dsp:sp modelId="{635FD335-B897-49CE-BE6F-DB0F88198AB1}">
      <dsp:nvSpPr>
        <dsp:cNvPr id="0" name=""/>
        <dsp:cNvSpPr/>
      </dsp:nvSpPr>
      <dsp:spPr>
        <a:xfrm>
          <a:off x="6756615" y="1213630"/>
          <a:ext cx="4209169" cy="1596394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25342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Михайлова Екатерина</a:t>
          </a:r>
          <a:br>
            <a:rPr lang="ru-RU" sz="1400" kern="1200" dirty="0" smtClean="0"/>
          </a:br>
          <a:r>
            <a:rPr lang="ru-RU" sz="1400" kern="1200" dirty="0" err="1" smtClean="0"/>
            <a:t>Шкитова</a:t>
          </a:r>
          <a:r>
            <a:rPr lang="ru-RU" sz="1400" kern="1200" dirty="0" smtClean="0"/>
            <a:t> Кристина</a:t>
          </a:r>
          <a:endParaRPr lang="ru-RU" sz="1400" kern="1200" dirty="0"/>
        </a:p>
      </dsp:txBody>
      <dsp:txXfrm>
        <a:off x="6756615" y="1612729"/>
        <a:ext cx="3810071" cy="798197"/>
      </dsp:txXfrm>
    </dsp:sp>
    <dsp:sp modelId="{99E135F7-2FAA-4D71-B7AF-C03737B05DFF}">
      <dsp:nvSpPr>
        <dsp:cNvPr id="0" name=""/>
        <dsp:cNvSpPr/>
      </dsp:nvSpPr>
      <dsp:spPr>
        <a:xfrm>
          <a:off x="6756615" y="2444681"/>
          <a:ext cx="3376104" cy="30302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>
        <a:off x="6756615" y="2444681"/>
        <a:ext cx="3376104" cy="3030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44B6-84E6-4292-9455-8E60E42877A2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605A7E4-F06B-46EC-9DB3-AD9CA9BC3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092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44B6-84E6-4292-9455-8E60E42877A2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05A7E4-F06B-46EC-9DB3-AD9CA9BC3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512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44B6-84E6-4292-9455-8E60E42877A2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05A7E4-F06B-46EC-9DB3-AD9CA9BC39A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807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44B6-84E6-4292-9455-8E60E42877A2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05A7E4-F06B-46EC-9DB3-AD9CA9BC3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151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44B6-84E6-4292-9455-8E60E42877A2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05A7E4-F06B-46EC-9DB3-AD9CA9BC39A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2361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44B6-84E6-4292-9455-8E60E42877A2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05A7E4-F06B-46EC-9DB3-AD9CA9BC3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388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44B6-84E6-4292-9455-8E60E42877A2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A7E4-F06B-46EC-9DB3-AD9CA9BC3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985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44B6-84E6-4292-9455-8E60E42877A2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A7E4-F06B-46EC-9DB3-AD9CA9BC3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970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44B6-84E6-4292-9455-8E60E42877A2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A7E4-F06B-46EC-9DB3-AD9CA9BC3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402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44B6-84E6-4292-9455-8E60E42877A2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05A7E4-F06B-46EC-9DB3-AD9CA9BC3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0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44B6-84E6-4292-9455-8E60E42877A2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05A7E4-F06B-46EC-9DB3-AD9CA9BC3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359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44B6-84E6-4292-9455-8E60E42877A2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05A7E4-F06B-46EC-9DB3-AD9CA9BC3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892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44B6-84E6-4292-9455-8E60E42877A2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A7E4-F06B-46EC-9DB3-AD9CA9BC3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344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44B6-84E6-4292-9455-8E60E42877A2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A7E4-F06B-46EC-9DB3-AD9CA9BC3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735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44B6-84E6-4292-9455-8E60E42877A2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A7E4-F06B-46EC-9DB3-AD9CA9BC3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7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44B6-84E6-4292-9455-8E60E42877A2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05A7E4-F06B-46EC-9DB3-AD9CA9BC3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182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E44B6-84E6-4292-9455-8E60E42877A2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05A7E4-F06B-46EC-9DB3-AD9CA9BC3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79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2343" y="483079"/>
            <a:ext cx="9666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b="1" dirty="0"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cs typeface="Times New Roman" panose="02020603050405020304" pitchFamily="18" charset="0"/>
              </a:rPr>
              <a:t>редняя общеобразовательная школа № 1 ЗАТО Озерный</a:t>
            </a:r>
          </a:p>
          <a:p>
            <a:pPr algn="ctr"/>
            <a:r>
              <a:rPr lang="ru-RU" b="1" dirty="0" smtClean="0">
                <a:cs typeface="Times New Roman" panose="02020603050405020304" pitchFamily="18" charset="0"/>
              </a:rPr>
              <a:t>Тверской области</a:t>
            </a:r>
            <a:endParaRPr lang="ru-RU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75992557"/>
              </p:ext>
            </p:extLst>
          </p:nvPr>
        </p:nvGraphicFramePr>
        <p:xfrm>
          <a:off x="708106" y="1233715"/>
          <a:ext cx="10961379" cy="5624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30" y="3392991"/>
            <a:ext cx="3352798" cy="30586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028" y="3120571"/>
            <a:ext cx="3410857" cy="31060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885" y="3624350"/>
            <a:ext cx="3381829" cy="306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9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5842" y="767751"/>
            <a:ext cx="61269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Актуальность проекта</a:t>
            </a:r>
            <a:endParaRPr lang="ru-RU" sz="40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2401" y="1824984"/>
            <a:ext cx="7823200" cy="3460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После 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уроков или во время динамических пауз ежедневно дети выходят на прогулку </a:t>
            </a: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активного </a:t>
            </a: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отдыха, потому что пребывание на свежем воздухе – это обязательное условие здорового образа жизни.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За 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неимением мест для активной деятельности прогулки проходят около крыльца </a:t>
            </a: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школы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, на асфальтированной площадке возле школы. А это небезопасно для младших школьников. </a:t>
            </a: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Поэтому 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целесообразно было бы иметь на территории школы специальное место для подвижных игр – </a:t>
            </a:r>
            <a:endParaRPr lang="ru-RU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детскую 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площадку с игровым комплексом.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20" y="1330494"/>
            <a:ext cx="2428723" cy="18215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88" y="3570514"/>
            <a:ext cx="3374427" cy="18996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6012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3544" y="1114466"/>
            <a:ext cx="6734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Проблема</a:t>
            </a:r>
            <a:endParaRPr lang="ru-RU" sz="2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105" y="2127738"/>
            <a:ext cx="75007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cs typeface="Times New Roman" panose="02020603050405020304" pitchFamily="18" charset="0"/>
              </a:rPr>
              <a:t>На территории школы отсутствует игровая площадка. </a:t>
            </a:r>
          </a:p>
          <a:p>
            <a:pPr algn="ctr"/>
            <a:r>
              <a:rPr lang="ru-RU" sz="2000" b="1" dirty="0" smtClean="0">
                <a:cs typeface="Times New Roman" panose="02020603050405020304" pitchFamily="18" charset="0"/>
              </a:rPr>
              <a:t>Возникает вопрос: </a:t>
            </a:r>
          </a:p>
          <a:p>
            <a:pPr algn="ctr"/>
            <a:r>
              <a:rPr lang="ru-RU" sz="2000" b="1" dirty="0" smtClean="0">
                <a:cs typeface="Times New Roman" panose="02020603050405020304" pitchFamily="18" charset="0"/>
              </a:rPr>
              <a:t>где играть, </a:t>
            </a:r>
          </a:p>
          <a:p>
            <a:pPr algn="ctr"/>
            <a:r>
              <a:rPr lang="ru-RU" sz="2000" b="1" dirty="0">
                <a:cs typeface="Times New Roman" panose="02020603050405020304" pitchFamily="18" charset="0"/>
              </a:rPr>
              <a:t>г</a:t>
            </a:r>
            <a:r>
              <a:rPr lang="ru-RU" sz="2000" b="1" dirty="0" smtClean="0">
                <a:cs typeface="Times New Roman" panose="02020603050405020304" pitchFamily="18" charset="0"/>
              </a:rPr>
              <a:t>улять,</a:t>
            </a:r>
          </a:p>
          <a:p>
            <a:pPr algn="ctr"/>
            <a:r>
              <a:rPr lang="ru-RU" sz="2000" b="1" dirty="0"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cs typeface="Times New Roman" panose="02020603050405020304" pitchFamily="18" charset="0"/>
              </a:rPr>
              <a:t>тдыхать </a:t>
            </a:r>
          </a:p>
          <a:p>
            <a:pPr algn="ctr"/>
            <a:r>
              <a:rPr lang="ru-RU" sz="2000" b="1" dirty="0" smtClean="0">
                <a:cs typeface="Times New Roman" panose="02020603050405020304" pitchFamily="18" charset="0"/>
              </a:rPr>
              <a:t>ученикам начальной школы?</a:t>
            </a:r>
            <a:endParaRPr lang="ru-RU" sz="2000" b="1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86" y="4194630"/>
            <a:ext cx="9695543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568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6776" y="759125"/>
            <a:ext cx="4709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Цель проекта</a:t>
            </a:r>
            <a:endParaRPr lang="ru-RU" sz="20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19222" y="2751826"/>
            <a:ext cx="4616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Задачи</a:t>
            </a:r>
            <a:endParaRPr lang="ru-RU" sz="20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1050" y="1571675"/>
            <a:ext cx="10768094" cy="685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Создать детскую площадку 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на территории школы для учащихся начальной школы для </a:t>
            </a: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активного отдыха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, безопасности и укрепления здоровья.</a:t>
            </a:r>
            <a:endParaRPr lang="ru-RU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0279" y="3564376"/>
            <a:ext cx="10540521" cy="1463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 выявить 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недостатки в благоустройстве пришкольной территории и создать условия для гармоничного </a:t>
            </a: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развития 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младших школьников;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- выбрать место для детской площадки;</a:t>
            </a:r>
          </a:p>
          <a:p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- разработать проект </a:t>
            </a: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 установке игрового 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комплекса для </a:t>
            </a: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детей 1-4 классов</a:t>
            </a:r>
            <a:endParaRPr lang="ru-RU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1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5786" y="494058"/>
            <a:ext cx="10595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Школьный двор сейчас</a:t>
            </a:r>
            <a:endParaRPr lang="ru-RU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178" y="1238596"/>
            <a:ext cx="7722524" cy="52821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74" y="4082340"/>
            <a:ext cx="2438400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0190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1029" y="750498"/>
            <a:ext cx="9216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Результаты опроса учащихся 1-4 классов </a:t>
            </a:r>
          </a:p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о необходимости реализации проекта</a:t>
            </a:r>
            <a:endParaRPr lang="ru-RU" b="1" dirty="0">
              <a:solidFill>
                <a:schemeClr val="accent1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781264081"/>
              </p:ext>
            </p:extLst>
          </p:nvPr>
        </p:nvGraphicFramePr>
        <p:xfrm>
          <a:off x="1436913" y="1524000"/>
          <a:ext cx="9840687" cy="4862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895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5886" y="1138687"/>
            <a:ext cx="6186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E78712"/>
                </a:solidFill>
                <a:cs typeface="Times New Roman" pitchFamily="18" charset="0"/>
              </a:rPr>
              <a:t>Сметный расчёт стоимости проекта</a:t>
            </a:r>
            <a:endParaRPr lang="ru-RU" sz="2400" b="1" dirty="0">
              <a:solidFill>
                <a:srgbClr val="E78712"/>
              </a:solidFill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537029" y="2095500"/>
          <a:ext cx="8302171" cy="3023336"/>
        </p:xfrm>
        <a:graphic>
          <a:graphicData uri="http://schemas.openxmlformats.org/drawingml/2006/table">
            <a:tbl>
              <a:tblPr firstRow="1" firstCol="1" bandRow="1"/>
              <a:tblGrid>
                <a:gridCol w="551542"/>
                <a:gridCol w="2740720"/>
                <a:gridCol w="982626"/>
                <a:gridCol w="1073162"/>
                <a:gridCol w="1476670"/>
                <a:gridCol w="1477451"/>
              </a:tblGrid>
              <a:tr h="597877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 CYR"/>
                          <a:ea typeface="Times New Roman"/>
                        </a:rPr>
                        <a:t>№ п/п</a:t>
                      </a:r>
                    </a:p>
                  </a:txBody>
                  <a:tcPr marL="56051" marR="56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 CYR"/>
                          <a:ea typeface="Times New Roman"/>
                        </a:rPr>
                        <a:t>Виды затрат</a:t>
                      </a:r>
                    </a:p>
                  </a:txBody>
                  <a:tcPr marL="56051" marR="56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 CYR"/>
                          <a:ea typeface="Times New Roman"/>
                        </a:rPr>
                        <a:t>Ед. измерения</a:t>
                      </a:r>
                    </a:p>
                  </a:txBody>
                  <a:tcPr marL="56051" marR="56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 CYR"/>
                          <a:ea typeface="Times New Roman"/>
                        </a:rPr>
                        <a:t>Количество</a:t>
                      </a:r>
                    </a:p>
                  </a:txBody>
                  <a:tcPr marL="56051" marR="56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 CYR"/>
                          <a:ea typeface="Times New Roman"/>
                        </a:rPr>
                        <a:t>Цена за единицу (руб.)</a:t>
                      </a:r>
                    </a:p>
                  </a:txBody>
                  <a:tcPr marL="56051" marR="56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 CYR"/>
                          <a:ea typeface="Times New Roman"/>
                        </a:rPr>
                        <a:t>Полная стоимость (руб.)</a:t>
                      </a:r>
                    </a:p>
                  </a:txBody>
                  <a:tcPr marL="56051" marR="56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469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 CYR"/>
                          <a:ea typeface="Times New Roman"/>
                        </a:rPr>
                        <a:t>1</a:t>
                      </a:r>
                    </a:p>
                  </a:txBody>
                  <a:tcPr marL="56051" marR="5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 CYR"/>
                          <a:ea typeface="Times New Roman"/>
                        </a:rPr>
                        <a:t>2</a:t>
                      </a:r>
                    </a:p>
                  </a:txBody>
                  <a:tcPr marL="56051" marR="5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 CYR"/>
                          <a:ea typeface="Times New Roman"/>
                        </a:rPr>
                        <a:t>3</a:t>
                      </a:r>
                    </a:p>
                  </a:txBody>
                  <a:tcPr marL="56051" marR="5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 CYR"/>
                          <a:ea typeface="Times New Roman"/>
                        </a:rPr>
                        <a:t>4</a:t>
                      </a:r>
                    </a:p>
                  </a:txBody>
                  <a:tcPr marL="56051" marR="5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 CYR"/>
                          <a:ea typeface="Times New Roman"/>
                        </a:rPr>
                        <a:t>5</a:t>
                      </a:r>
                    </a:p>
                  </a:txBody>
                  <a:tcPr marL="56051" marR="5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 CYR"/>
                          <a:ea typeface="Times New Roman"/>
                        </a:rPr>
                        <a:t>6</a:t>
                      </a:r>
                    </a:p>
                  </a:txBody>
                  <a:tcPr marL="56051" marR="5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69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 CYR"/>
                          <a:ea typeface="Times New Roman"/>
                        </a:rPr>
                        <a:t>1</a:t>
                      </a:r>
                    </a:p>
                  </a:txBody>
                  <a:tcPr marL="56051" marR="5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 CYR"/>
                          <a:ea typeface="Times New Roman"/>
                        </a:rPr>
                        <a:t>Приобретение оборудования</a:t>
                      </a:r>
                    </a:p>
                  </a:txBody>
                  <a:tcPr marL="56051" marR="5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 CYR"/>
                          <a:ea typeface="Times New Roman"/>
                        </a:rPr>
                        <a:t> </a:t>
                      </a:r>
                    </a:p>
                  </a:txBody>
                  <a:tcPr marL="56051" marR="5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 CYR"/>
                          <a:ea typeface="Times New Roman"/>
                        </a:rPr>
                        <a:t> </a:t>
                      </a:r>
                    </a:p>
                  </a:txBody>
                  <a:tcPr marL="56051" marR="5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 CYR"/>
                          <a:ea typeface="Times New Roman"/>
                        </a:rPr>
                        <a:t> </a:t>
                      </a:r>
                    </a:p>
                  </a:txBody>
                  <a:tcPr marL="56051" marR="5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 CYR"/>
                          <a:ea typeface="Times New Roman"/>
                        </a:rPr>
                        <a:t> </a:t>
                      </a:r>
                    </a:p>
                  </a:txBody>
                  <a:tcPr marL="56051" marR="5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38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 CYR"/>
                          <a:ea typeface="Times New Roman"/>
                        </a:rPr>
                        <a:t>1</a:t>
                      </a:r>
                      <a:endParaRPr lang="ru-RU" sz="1000" dirty="0"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56051" marR="5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 CYR"/>
                          <a:ea typeface="Times New Roman"/>
                        </a:rPr>
                        <a:t>Детский игровой комплекс</a:t>
                      </a:r>
                    </a:p>
                  </a:txBody>
                  <a:tcPr marL="56051" marR="5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 CYR"/>
                          <a:ea typeface="Times New Roman"/>
                        </a:rPr>
                        <a:t>шт.</a:t>
                      </a:r>
                    </a:p>
                  </a:txBody>
                  <a:tcPr marL="56051" marR="5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 CYR"/>
                          <a:ea typeface="Times New Roman"/>
                        </a:rPr>
                        <a:t>1</a:t>
                      </a:r>
                    </a:p>
                  </a:txBody>
                  <a:tcPr marL="56051" marR="5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 CYR"/>
                          <a:ea typeface="Times New Roman"/>
                        </a:rPr>
                        <a:t>90625</a:t>
                      </a:r>
                    </a:p>
                  </a:txBody>
                  <a:tcPr marL="56051" marR="5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 CYR"/>
                          <a:ea typeface="Times New Roman"/>
                        </a:rPr>
                        <a:t>90625</a:t>
                      </a:r>
                    </a:p>
                  </a:txBody>
                  <a:tcPr marL="56051" marR="5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469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 CYR"/>
                          <a:ea typeface="Times New Roman"/>
                        </a:rPr>
                        <a:t>2</a:t>
                      </a:r>
                    </a:p>
                  </a:txBody>
                  <a:tcPr marL="56051" marR="5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 CYR"/>
                          <a:ea typeface="Times New Roman"/>
                        </a:rPr>
                        <a:t>Прочие расходы</a:t>
                      </a:r>
                    </a:p>
                  </a:txBody>
                  <a:tcPr marL="56051" marR="5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 CYR"/>
                          <a:ea typeface="Times New Roman"/>
                        </a:rPr>
                        <a:t> </a:t>
                      </a:r>
                    </a:p>
                  </a:txBody>
                  <a:tcPr marL="56051" marR="5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 CYR"/>
                          <a:ea typeface="Times New Roman"/>
                        </a:rPr>
                        <a:t> </a:t>
                      </a:r>
                    </a:p>
                  </a:txBody>
                  <a:tcPr marL="56051" marR="5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 CYR"/>
                          <a:ea typeface="Times New Roman"/>
                        </a:rPr>
                        <a:t> </a:t>
                      </a:r>
                    </a:p>
                  </a:txBody>
                  <a:tcPr marL="56051" marR="5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 CYR"/>
                          <a:ea typeface="Times New Roman"/>
                        </a:rPr>
                        <a:t> </a:t>
                      </a:r>
                    </a:p>
                  </a:txBody>
                  <a:tcPr marL="56051" marR="5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38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 CYR"/>
                          <a:ea typeface="Times New Roman"/>
                        </a:rPr>
                        <a:t>2</a:t>
                      </a:r>
                      <a:endParaRPr lang="ru-RU" sz="1000" dirty="0"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56051" marR="5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 CYR"/>
                          <a:ea typeface="Times New Roman"/>
                        </a:rPr>
                        <a:t>Доставка, установка</a:t>
                      </a:r>
                      <a:endParaRPr lang="ru-RU" sz="1000" dirty="0"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56051" marR="5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 CYR"/>
                          <a:ea typeface="Times New Roman"/>
                        </a:rPr>
                        <a:t> </a:t>
                      </a:r>
                    </a:p>
                  </a:txBody>
                  <a:tcPr marL="56051" marR="5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 CYR"/>
                          <a:ea typeface="Times New Roman"/>
                        </a:rPr>
                        <a:t> </a:t>
                      </a:r>
                    </a:p>
                  </a:txBody>
                  <a:tcPr marL="56051" marR="5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 CYR"/>
                          <a:ea typeface="Times New Roman"/>
                        </a:rPr>
                        <a:t> </a:t>
                      </a:r>
                    </a:p>
                  </a:txBody>
                  <a:tcPr marL="56051" marR="5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 CYR"/>
                          <a:ea typeface="Times New Roman"/>
                        </a:rPr>
                        <a:t>219075</a:t>
                      </a:r>
                      <a:endParaRPr lang="ru-RU" sz="1000" dirty="0"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56051" marR="5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38">
                <a:tc gridSpan="5"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 CYR"/>
                          <a:ea typeface="Times New Roman"/>
                        </a:rPr>
                        <a:t>Итого</a:t>
                      </a:r>
                      <a:endParaRPr lang="ru-RU" sz="1000" dirty="0"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56051" marR="5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 CYR"/>
                          <a:ea typeface="Times New Roman"/>
                        </a:rPr>
                        <a:t>309700,00</a:t>
                      </a:r>
                      <a:endParaRPr lang="ru-RU" sz="1000" dirty="0"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56051" marR="5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469">
                <a:tc gridSpan="6"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 CYR"/>
                          <a:ea typeface="Times New Roman"/>
                        </a:rPr>
                        <a:t>в том числе:</a:t>
                      </a:r>
                      <a:endParaRPr lang="ru-RU" sz="1000" dirty="0"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56051" marR="5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8938">
                <a:tc gridSpan="5"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 CYR"/>
                          <a:ea typeface="Times New Roman"/>
                        </a:rPr>
                        <a:t>Объем иного межбюджетного трансферта</a:t>
                      </a:r>
                      <a:endParaRPr lang="ru-RU" sz="1000"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56051" marR="5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 CYR"/>
                          <a:ea typeface="Times New Roman"/>
                        </a:rPr>
                        <a:t>109500,00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56051" marR="5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38">
                <a:tc gridSpan="5"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 CYR"/>
                          <a:ea typeface="Times New Roman"/>
                        </a:rPr>
                        <a:t>Средства местного бюджета</a:t>
                      </a:r>
                      <a:endParaRPr lang="ru-RU" sz="1000"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56051" marR="5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 CYR"/>
                          <a:ea typeface="Times New Roman"/>
                        </a:rPr>
                        <a:t>200000,00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56051" marR="5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469">
                <a:tc gridSpan="5"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 CYR"/>
                          <a:ea typeface="Times New Roman"/>
                        </a:rPr>
                        <a:t>Внебюджетные источники</a:t>
                      </a:r>
                      <a:endParaRPr lang="ru-RU" sz="1000"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56051" marR="5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 CYR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56051" marR="5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7868" y="2560164"/>
            <a:ext cx="3150525" cy="325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0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0294" y="1138687"/>
            <a:ext cx="4573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Ожидаемые результаты проекта</a:t>
            </a:r>
            <a:endParaRPr lang="ru-RU" sz="20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2422" y="2277374"/>
            <a:ext cx="106315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cs typeface="Times New Roman" panose="02020603050405020304" pitchFamily="18" charset="0"/>
              </a:rPr>
              <a:t>Игровая площадка – прекрасное дополнение атмосферы школьного двора.</a:t>
            </a:r>
          </a:p>
          <a:p>
            <a:pPr algn="just"/>
            <a:r>
              <a:rPr lang="ru-RU" b="1" dirty="0" smtClean="0">
                <a:cs typeface="Times New Roman" panose="02020603050405020304" pitchFamily="18" charset="0"/>
              </a:rPr>
              <a:t>Она 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поможет ученикам школы безопасно организовать свой досуг не переменах, после уроков</a:t>
            </a: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на 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прогулке в группе продлённого дня, во время динамических пауз у первоклассников, во время </a:t>
            </a: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пришкольных 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лагерей, будет способствовать развитию ловкости, выносливости и внимания. </a:t>
            </a: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Каждый 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ребёнок получит возможность заниматься, играть и </a:t>
            </a: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развиваться.</a:t>
            </a:r>
            <a:endParaRPr lang="ru-RU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26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318</TotalTime>
  <Words>323</Words>
  <Application>Microsoft Office PowerPoint</Application>
  <PresentationFormat>Широкоэкранный</PresentationFormat>
  <Paragraphs>75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Times New Roman CYR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24</cp:revision>
  <cp:lastPrinted>2024-12-18T18:50:33Z</cp:lastPrinted>
  <dcterms:created xsi:type="dcterms:W3CDTF">2024-11-06T16:07:11Z</dcterms:created>
  <dcterms:modified xsi:type="dcterms:W3CDTF">2024-12-23T17:07:20Z</dcterms:modified>
</cp:coreProperties>
</file>